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32004000"/>
  <p:notesSz cx="23317200" cy="32461200"/>
  <p:custDataLst>
    <p:tags r:id="rId4"/>
  </p:custDataLst>
  <p:defaultTextStyle>
    <a:defPPr>
      <a:defRPr lang="en-US"/>
    </a:defPPr>
    <a:lvl1pPr marL="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004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0088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0132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0176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022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4026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30309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20353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50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310"/>
    <p:restoredTop sz="95897"/>
  </p:normalViewPr>
  <p:slideViewPr>
    <p:cSldViewPr>
      <p:cViewPr>
        <p:scale>
          <a:sx n="100" d="100"/>
          <a:sy n="100" d="100"/>
        </p:scale>
        <p:origin x="-13416" y="-14848"/>
      </p:cViewPr>
      <p:guideLst>
        <p:guide orient="horz" pos="10150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router</c:v>
                </c:pt>
              </c:strCache>
            </c:strRef>
          </c:tx>
          <c:spPr>
            <a:ln w="6350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3366FF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599888851189292"/>
                  <c:y val="0.0625627719838251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SNAP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(Active Packets)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31649331352155"/>
                  <c:y val="0.0682736594310022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Click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(CPU)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33544711071592"/>
                  <c:y val="0.0739845468781794"/>
                </c:manualLayout>
              </c:layout>
              <c:tx>
                <c:rich>
                  <a:bodyPr/>
                  <a:lstStyle/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IXP 2400</a:t>
                    </a:r>
                  </a:p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(NPU)</a:t>
                    </a:r>
                    <a:endParaRPr lang="is-I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879082071951784"/>
                  <c:y val="0.0779449732162605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RouteBricks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781579045883925"/>
                  <c:y val="0.063678894869641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PacketShader </a:t>
                    </a:r>
                  </a:p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(GPU)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4EC-4EE5-9F71-91F8806C0B04}"/>
                </c:ext>
                <c:ext xmlns:c15="http://schemas.microsoft.com/office/drawing/2012/chart" uri="{CE6537A1-D6FC-4f65-9D91-7224C49458BB}">
                  <c15:layout>
                    <c:manualLayout>
                      <c:w val="0.136903303093452"/>
                      <c:h val="0.144369010154199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00341945865169374"/>
                  <c:y val="0.113931201183205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err="1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SoftNIC</a:t>
                    </a:r>
                    <a:endParaRPr lang="en-US" sz="1600" dirty="0" smtClean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  <a:p>
                    <a:r>
                      <a:rPr lang="en-US" sz="1600" dirty="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chemeClr val="bg2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</c:v>
                </c:pt>
                <c:pt idx="1">
                  <c:v>0.17</c:v>
                </c:pt>
                <c:pt idx="2">
                  <c:v>4.0</c:v>
                </c:pt>
                <c:pt idx="5">
                  <c:v>35.0</c:v>
                </c:pt>
                <c:pt idx="6">
                  <c:v>40.0</c:v>
                </c:pt>
                <c:pt idx="7">
                  <c:v>100.0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34EC-4EE5-9F71-91F8806C0B0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Hardware router</c:v>
                </c:pt>
              </c:strCache>
            </c:strRef>
          </c:tx>
          <c:spPr>
            <a:ln w="63500" cap="rnd">
              <a:solidFill>
                <a:srgbClr val="99162D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FF6666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Catalyst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23236116866971"/>
                  <c:y val="-0.0615204226056711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Broadcom</a:t>
                    </a:r>
                  </a:p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5670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Scorpion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Trident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Tomahawk</a:t>
                    </a:r>
                    <a:endParaRPr lang="en-US" dirty="0" smtClean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rgbClr val="767171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32.0</c:v>
                </c:pt>
                <c:pt idx="3">
                  <c:v>80.0</c:v>
                </c:pt>
                <c:pt idx="4">
                  <c:v>240.0</c:v>
                </c:pt>
                <c:pt idx="6">
                  <c:v>640.0</c:v>
                </c:pt>
                <c:pt idx="7">
                  <c:v>3200.0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34EC-4EE5-9F71-91F8806C0B0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2104968656"/>
        <c:axId val="-2104867792"/>
      </c:lineChart>
      <c:catAx>
        <c:axId val="-2104968656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>
                    <a:latin typeface="Gadugi" charset="0"/>
                    <a:cs typeface="Gadugi" charset="0"/>
                  </a:rPr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04867792"/>
        <c:crosses val="autoZero"/>
        <c:auto val="1"/>
        <c:lblAlgn val="ctr"/>
        <c:lblOffset val="100"/>
        <c:noMultiLvlLbl val="0"/>
      </c:catAx>
      <c:valAx>
        <c:axId val="-2104867792"/>
        <c:scaling>
          <c:logBase val="10.0"/>
          <c:orientation val="minMax"/>
          <c:min val="0.0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 err="1">
                    <a:latin typeface="Gadugi" charset="0"/>
                    <a:cs typeface="Gadugi" charset="0"/>
                  </a:rPr>
                  <a:t>Gbit</a:t>
                </a:r>
                <a:r>
                  <a:rPr lang="en-US" sz="2000" dirty="0">
                    <a:latin typeface="Gadugi" charset="0"/>
                    <a:cs typeface="Gadugi" charset="0"/>
                  </a:rPr>
                  <a:t>/s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2104968656"/>
        <c:crosses val="autoZero"/>
        <c:crossBetween val="between"/>
      </c:valAx>
      <c:spPr>
        <a:noFill/>
        <a:ln>
          <a:solidFill>
            <a:schemeClr val="bg2">
              <a:lumMod val="90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0.69191874655091"/>
          <c:y val="0.495975134003616"/>
          <c:w val="0.288512693134399"/>
          <c:h val="0.185857712907838"/>
        </c:manualLayout>
      </c:layout>
      <c:overlay val="1"/>
      <c:spPr>
        <a:noFill/>
        <a:ln>
          <a:noFill/>
        </a:ln>
        <a:effectLst/>
      </c:spPr>
      <c:txPr>
        <a:bodyPr rot="0" vert="horz"/>
        <a:lstStyle/>
        <a:p>
          <a:pPr>
            <a:defRPr sz="2000"/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320800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597E-C827-1E4D-8E79-6304D05181A1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24563" y="4057650"/>
            <a:ext cx="11268075" cy="10955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332038" y="15622588"/>
            <a:ext cx="18653125" cy="12780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320800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C7123-2BF6-5E4C-BE25-C442369D4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4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9942003"/>
            <a:ext cx="27980640" cy="68601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8135600"/>
            <a:ext cx="23042880" cy="8178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0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1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23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31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39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247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455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663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22402821"/>
            <a:ext cx="19751040" cy="264478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2859619"/>
            <a:ext cx="19751040" cy="19202400"/>
          </a:xfrm>
        </p:spPr>
        <p:txBody>
          <a:bodyPr/>
          <a:lstStyle>
            <a:lvl1pPr marL="0" indent="0">
              <a:buNone/>
              <a:defRPr sz="8436"/>
            </a:lvl1pPr>
            <a:lvl2pPr marL="1207878" indent="0">
              <a:buNone/>
              <a:defRPr sz="7396"/>
            </a:lvl2pPr>
            <a:lvl3pPr marL="2415758" indent="0">
              <a:buNone/>
              <a:defRPr sz="6356"/>
            </a:lvl3pPr>
            <a:lvl4pPr marL="3623637" indent="0">
              <a:buNone/>
              <a:defRPr sz="5258"/>
            </a:lvl4pPr>
            <a:lvl5pPr marL="4831517" indent="0">
              <a:buNone/>
              <a:defRPr sz="5258"/>
            </a:lvl5pPr>
            <a:lvl6pPr marL="6039394" indent="0">
              <a:buNone/>
              <a:defRPr sz="5258"/>
            </a:lvl6pPr>
            <a:lvl7pPr marL="7247272" indent="0">
              <a:buNone/>
              <a:defRPr sz="5258"/>
            </a:lvl7pPr>
            <a:lvl8pPr marL="8455153" indent="0">
              <a:buNone/>
              <a:defRPr sz="5258"/>
            </a:lvl8pPr>
            <a:lvl9pPr marL="9663030" indent="0">
              <a:buNone/>
              <a:defRPr sz="525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25047582"/>
            <a:ext cx="19751040" cy="3756022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1281662"/>
            <a:ext cx="7406640" cy="27307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1281662"/>
            <a:ext cx="21671280" cy="273071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24028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224028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224348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838200" y="338200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838200" y="2359944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70284" y="13525813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16205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16205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16525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42" name="Title 41"/>
          <p:cNvSpPr>
            <a:spLocks noGrp="1"/>
          </p:cNvSpPr>
          <p:nvPr>
            <p:ph type="title" hasCustomPrompt="1"/>
          </p:nvPr>
        </p:nvSpPr>
        <p:spPr>
          <a:xfrm>
            <a:off x="1639904" y="717569"/>
            <a:ext cx="29626560" cy="106044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5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0565534"/>
            <a:ext cx="27980640" cy="6356350"/>
          </a:xfrm>
        </p:spPr>
        <p:txBody>
          <a:bodyPr anchor="t"/>
          <a:lstStyle>
            <a:lvl1pPr algn="l">
              <a:defRPr sz="1057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3564670"/>
            <a:ext cx="27980640" cy="7000872"/>
          </a:xfrm>
        </p:spPr>
        <p:txBody>
          <a:bodyPr anchor="b"/>
          <a:lstStyle>
            <a:lvl1pPr marL="0" indent="0">
              <a:buNone/>
              <a:defRPr sz="5258">
                <a:solidFill>
                  <a:schemeClr val="tx1">
                    <a:tint val="75000"/>
                  </a:schemeClr>
                </a:solidFill>
              </a:defRPr>
            </a:lvl1pPr>
            <a:lvl2pPr marL="1207878" indent="0">
              <a:buNone/>
              <a:defRPr sz="4738">
                <a:solidFill>
                  <a:schemeClr val="tx1">
                    <a:tint val="75000"/>
                  </a:schemeClr>
                </a:solidFill>
              </a:defRPr>
            </a:lvl2pPr>
            <a:lvl3pPr marL="2415758" indent="0">
              <a:buNone/>
              <a:defRPr sz="4218">
                <a:solidFill>
                  <a:schemeClr val="tx1">
                    <a:tint val="75000"/>
                  </a:schemeClr>
                </a:solidFill>
              </a:defRPr>
            </a:lvl3pPr>
            <a:lvl4pPr marL="362363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4pPr>
            <a:lvl5pPr marL="483151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5pPr>
            <a:lvl6pPr marL="6039394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6pPr>
            <a:lvl7pPr marL="7247272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7pPr>
            <a:lvl8pPr marL="8455153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8pPr>
            <a:lvl9pPr marL="9663030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7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50" y="7163874"/>
            <a:ext cx="14544677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50" y="10149421"/>
            <a:ext cx="14544677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7163874"/>
            <a:ext cx="14550390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0149421"/>
            <a:ext cx="14550390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9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7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56" y="1274231"/>
            <a:ext cx="10829927" cy="542290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274256"/>
            <a:ext cx="18402300" cy="27314530"/>
          </a:xfrm>
        </p:spPr>
        <p:txBody>
          <a:bodyPr/>
          <a:lstStyle>
            <a:lvl1pPr>
              <a:defRPr sz="8436"/>
            </a:lvl1pPr>
            <a:lvl2pPr>
              <a:defRPr sz="7396"/>
            </a:lvl2pPr>
            <a:lvl3pPr>
              <a:defRPr sz="6356"/>
            </a:lvl3pPr>
            <a:lvl4pPr>
              <a:defRPr sz="5258"/>
            </a:lvl4pPr>
            <a:lvl5pPr>
              <a:defRPr sz="5258"/>
            </a:lvl5pPr>
            <a:lvl6pPr>
              <a:defRPr sz="5258"/>
            </a:lvl6pPr>
            <a:lvl7pPr>
              <a:defRPr sz="5258"/>
            </a:lvl7pPr>
            <a:lvl8pPr>
              <a:defRPr sz="5258"/>
            </a:lvl8pPr>
            <a:lvl9pPr>
              <a:defRPr sz="525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56" y="6697156"/>
            <a:ext cx="10829927" cy="21891630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tags" Target="../tags/tag2.xml"/><Relationship Id="rId16" Type="http://schemas.openxmlformats.org/officeDocument/2006/relationships/oleObject" Target="../embeddings/oleObject1.bin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73571479"/>
              </p:ext>
            </p:extLst>
          </p:nvPr>
        </p:nvGraphicFramePr>
        <p:xfrm>
          <a:off x="2417" y="993"/>
          <a:ext cx="2381" cy="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think-cell Slide" r:id="rId16" imgW="270" imgH="270" progId="TCLayout.ActiveDocument.1">
                  <p:embed/>
                </p:oleObj>
              </mc:Choice>
              <mc:Fallback>
                <p:oleObj name="think-cell Slid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17" y="993"/>
                        <a:ext cx="2381" cy="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281644"/>
            <a:ext cx="29626560" cy="53340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7467612"/>
            <a:ext cx="29626560" cy="21121159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9662984"/>
            <a:ext cx="104241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2415758" rtl="0" eaLnBrk="1" latinLnBrk="0" hangingPunct="1">
        <a:spcBef>
          <a:spcPct val="0"/>
        </a:spcBef>
        <a:buNone/>
        <a:defRPr sz="116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5911" indent="-905911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8436" kern="1200">
          <a:solidFill>
            <a:schemeClr val="tx1"/>
          </a:solidFill>
          <a:latin typeface="+mn-lt"/>
          <a:ea typeface="+mn-ea"/>
          <a:cs typeface="+mn-cs"/>
        </a:defRPr>
      </a:lvl1pPr>
      <a:lvl2pPr marL="1962802" indent="-754925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7396" kern="1200">
          <a:solidFill>
            <a:schemeClr val="tx1"/>
          </a:solidFill>
          <a:latin typeface="+mn-lt"/>
          <a:ea typeface="+mn-ea"/>
          <a:cs typeface="+mn-cs"/>
        </a:defRPr>
      </a:lvl2pPr>
      <a:lvl3pPr marL="3019698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6356" kern="1200">
          <a:solidFill>
            <a:schemeClr val="tx1"/>
          </a:solidFill>
          <a:latin typeface="+mn-lt"/>
          <a:ea typeface="+mn-ea"/>
          <a:cs typeface="+mn-cs"/>
        </a:defRPr>
      </a:lvl3pPr>
      <a:lvl4pPr marL="4227579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5258" kern="1200">
          <a:solidFill>
            <a:schemeClr val="tx1"/>
          </a:solidFill>
          <a:latin typeface="+mn-lt"/>
          <a:ea typeface="+mn-ea"/>
          <a:cs typeface="+mn-cs"/>
        </a:defRPr>
      </a:lvl4pPr>
      <a:lvl5pPr marL="5435456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»"/>
        <a:defRPr sz="5258" kern="1200">
          <a:solidFill>
            <a:schemeClr val="tx1"/>
          </a:solidFill>
          <a:latin typeface="+mn-lt"/>
          <a:ea typeface="+mn-ea"/>
          <a:cs typeface="+mn-cs"/>
        </a:defRPr>
      </a:lvl5pPr>
      <a:lvl6pPr marL="664333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6pPr>
      <a:lvl7pPr marL="785121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7pPr>
      <a:lvl8pPr marL="9059092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8pPr>
      <a:lvl9pPr marL="1026697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1pPr>
      <a:lvl2pPr marL="120787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2pPr>
      <a:lvl3pPr marL="241575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3pPr>
      <a:lvl4pPr marL="362363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4pPr>
      <a:lvl5pPr marL="483151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5pPr>
      <a:lvl6pPr marL="6039394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6pPr>
      <a:lvl7pPr marL="7247272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7pPr>
      <a:lvl8pPr marL="8455153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8pPr>
      <a:lvl9pPr marL="966303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chart" Target="../charts/chart1.xml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50002" y="493342"/>
            <a:ext cx="2011723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Abstractions for programming line-rate </a:t>
            </a:r>
            <a:r>
              <a:rPr lang="en-US" dirty="0" smtClean="0"/>
              <a:t>routers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26" y="3647403"/>
            <a:ext cx="3844684" cy="9350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85" y="3647417"/>
            <a:ext cx="3051588" cy="10251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0" y="3409349"/>
            <a:ext cx="3365668" cy="1476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132" y="3677703"/>
            <a:ext cx="2679868" cy="7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47" y="3276600"/>
            <a:ext cx="2412413" cy="189194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70943" y="5319317"/>
            <a:ext cx="10692579" cy="396480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70956" y="6084975"/>
            <a:ext cx="10446819" cy="2500306"/>
          </a:xfrm>
          <a:prstGeom prst="rect">
            <a:avLst/>
          </a:prstGeom>
        </p:spPr>
        <p:txBody>
          <a:bodyPr vert="horz" lIns="362274" tIns="181137" rIns="362274" bIns="181137" rtlCol="0">
            <a:noAutofit/>
          </a:bodyPr>
          <a:lstStyle>
            <a:lvl1pPr marL="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9004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80088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70132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60176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5022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4026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30309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20353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27" dirty="0">
                <a:solidFill>
                  <a:schemeClr val="tx1"/>
                </a:solidFill>
                <a:latin typeface="Gadugi"/>
              </a:rPr>
              <a:t>Programming: Can we implement a new </a:t>
            </a:r>
            <a:r>
              <a:rPr lang="en-US" sz="2427" dirty="0" smtClean="0">
                <a:solidFill>
                  <a:schemeClr val="tx1"/>
                </a:solidFill>
                <a:latin typeface="Gadugi"/>
              </a:rPr>
              <a:t>data-plane 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algorithm?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AQM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Scheduling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Congestion control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Load balancing</a:t>
            </a:r>
          </a:p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ine rate: Highest speed supported by dedicated hardware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267325" y="5159332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Programming </a:t>
            </a:r>
            <a:r>
              <a:rPr lang="en-US" sz="2773" b="1" dirty="0" smtClean="0"/>
              <a:t>router</a:t>
            </a:r>
            <a:r>
              <a:rPr lang="en-US" sz="2773" b="1" dirty="0" smtClean="0"/>
              <a:t> </a:t>
            </a:r>
            <a:r>
              <a:rPr lang="en-US" sz="2773" b="1" dirty="0"/>
              <a:t>data planes at line rate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06454" y="10278754"/>
            <a:ext cx="10657069" cy="643012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304951" y="10204979"/>
            <a:ext cx="7859807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The evolution of programmable </a:t>
            </a:r>
            <a:r>
              <a:rPr lang="en-US" sz="2773" b="1" dirty="0" smtClean="0"/>
              <a:t>routers</a:t>
            </a:r>
            <a:endParaRPr lang="en-US" sz="2773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859915" y="25851153"/>
            <a:ext cx="10650366" cy="5009847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366703" y="18118444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switching chips</a:t>
            </a:r>
          </a:p>
        </p:txBody>
      </p:sp>
      <p:sp>
        <p:nvSpPr>
          <p:cNvPr id="419" name="Rounded Rectangle 418"/>
          <p:cNvSpPr/>
          <p:nvPr/>
        </p:nvSpPr>
        <p:spPr>
          <a:xfrm>
            <a:off x="12098726" y="5319305"/>
            <a:ext cx="9900431" cy="5674066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Title 1"/>
          <p:cNvSpPr txBox="1">
            <a:spLocks/>
          </p:cNvSpPr>
          <p:nvPr/>
        </p:nvSpPr>
        <p:spPr>
          <a:xfrm>
            <a:off x="12608195" y="5208032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Packet transactions: high-level data-plane programming</a:t>
            </a:r>
          </a:p>
        </p:txBody>
      </p:sp>
      <p:sp>
        <p:nvSpPr>
          <p:cNvPr id="1076" name="Rounded Rectangle 1075"/>
          <p:cNvSpPr/>
          <p:nvPr/>
        </p:nvSpPr>
        <p:spPr>
          <a:xfrm>
            <a:off x="22707614" y="5319317"/>
            <a:ext cx="9378869" cy="473386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Title 1"/>
          <p:cNvSpPr txBox="1">
            <a:spLocks/>
          </p:cNvSpPr>
          <p:nvPr/>
        </p:nvSpPr>
        <p:spPr>
          <a:xfrm>
            <a:off x="23519869" y="5091071"/>
            <a:ext cx="77363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scheduling is hard</a:t>
            </a:r>
          </a:p>
        </p:txBody>
      </p:sp>
      <p:sp>
        <p:nvSpPr>
          <p:cNvPr id="1079" name="Rounded Rectangle 1078"/>
          <p:cNvSpPr/>
          <p:nvPr/>
        </p:nvSpPr>
        <p:spPr>
          <a:xfrm>
            <a:off x="22707600" y="10925360"/>
            <a:ext cx="9372600" cy="4674937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Title 1"/>
          <p:cNvSpPr txBox="1">
            <a:spLocks/>
          </p:cNvSpPr>
          <p:nvPr/>
        </p:nvSpPr>
        <p:spPr>
          <a:xfrm>
            <a:off x="23329275" y="10882285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What does the scheduler do?</a:t>
            </a:r>
          </a:p>
        </p:txBody>
      </p:sp>
      <p:sp>
        <p:nvSpPr>
          <p:cNvPr id="1132" name="Rounded Rectangle 1131"/>
          <p:cNvSpPr/>
          <p:nvPr/>
        </p:nvSpPr>
        <p:spPr>
          <a:xfrm>
            <a:off x="22867741" y="16175478"/>
            <a:ext cx="9212459" cy="829613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TextBox 1137"/>
          <p:cNvSpPr txBox="1"/>
          <p:nvPr/>
        </p:nvSpPr>
        <p:spPr>
          <a:xfrm>
            <a:off x="1882612" y="1919513"/>
            <a:ext cx="29093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Anirudh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Sivaraman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Suvinay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Subramanian, Mohammad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Alizadeh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Alvin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Cheung,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Anurag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Agrawal,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Hari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Balakrishnan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Mihai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Budiu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Sharad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Chole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Shang-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Tse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smtClean="0">
                <a:latin typeface="Gadugi" charset="0"/>
                <a:ea typeface="Gadugi" charset="0"/>
                <a:cs typeface="Gadugi" charset="0"/>
              </a:rPr>
              <a:t>Chuang, Tom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Edsall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Sachin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Katti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Changhoon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Kim, Steve Licking,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Nick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McKeown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George Varghese</a:t>
            </a:r>
            <a:endParaRPr lang="en-US" sz="3600" dirty="0">
              <a:latin typeface="Gadugi" charset="0"/>
              <a:ea typeface="Gadugi" charset="0"/>
              <a:cs typeface="Gadugi" charset="0"/>
            </a:endParaRPr>
          </a:p>
        </p:txBody>
      </p:sp>
      <p:graphicFrame>
        <p:nvGraphicFramePr>
          <p:cNvPr id="378" name="Chart 377"/>
          <p:cNvGraphicFramePr/>
          <p:nvPr>
            <p:extLst>
              <p:ext uri="{D42A27DB-BD31-4B8C-83A1-F6EECF244321}">
                <p14:modId xmlns:p14="http://schemas.microsoft.com/office/powerpoint/2010/main" val="858888790"/>
              </p:ext>
            </p:extLst>
          </p:nvPr>
        </p:nvGraphicFramePr>
        <p:xfrm>
          <a:off x="1034400" y="11035627"/>
          <a:ext cx="10395601" cy="4359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81" name="Rounded Rectangle 380"/>
          <p:cNvSpPr/>
          <p:nvPr/>
        </p:nvSpPr>
        <p:spPr>
          <a:xfrm>
            <a:off x="2829423" y="15294863"/>
            <a:ext cx="6847977" cy="1254198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10—100X gap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between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hardware and software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routers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94" y="20547368"/>
            <a:ext cx="9563507" cy="3476723"/>
          </a:xfrm>
          <a:prstGeom prst="rect">
            <a:avLst/>
          </a:prstGeom>
        </p:spPr>
      </p:pic>
      <p:pic>
        <p:nvPicPr>
          <p:cNvPr id="1808" name="Picture 18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89" y="19424579"/>
            <a:ext cx="1752600" cy="834853"/>
          </a:xfrm>
          <a:prstGeom prst="rect">
            <a:avLst/>
          </a:prstGeom>
        </p:spPr>
      </p:pic>
      <p:sp>
        <p:nvSpPr>
          <p:cNvPr id="1809" name="TextBox 1808"/>
          <p:cNvSpPr txBox="1"/>
          <p:nvPr/>
        </p:nvSpPr>
        <p:spPr>
          <a:xfrm>
            <a:off x="2834189" y="19424565"/>
            <a:ext cx="770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Same performance as fixed-function chips,</a:t>
            </a:r>
          </a:p>
          <a:p>
            <a:pPr marL="457223" indent="-457223">
              <a:buFont typeface="Arial" charset="0"/>
              <a:buChar char="•"/>
            </a:pPr>
            <a:r>
              <a:rPr lang="en-US" sz="2700" u="sng" dirty="0">
                <a:latin typeface="Gadugi" charset="0"/>
                <a:ea typeface="Gadugi" charset="0"/>
                <a:cs typeface="Gadugi" charset="0"/>
              </a:rPr>
              <a:t>Some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programmability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endParaRPr lang="en-US" sz="2700" dirty="0"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078" name="Rounded Rectangle 2077"/>
          <p:cNvSpPr/>
          <p:nvPr/>
        </p:nvSpPr>
        <p:spPr>
          <a:xfrm>
            <a:off x="12215908" y="17830800"/>
            <a:ext cx="9781454" cy="518971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Title 1"/>
          <p:cNvSpPr txBox="1">
            <a:spLocks/>
          </p:cNvSpPr>
          <p:nvPr/>
        </p:nvSpPr>
        <p:spPr>
          <a:xfrm>
            <a:off x="12768336" y="11213503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machine model for line-rate </a:t>
            </a:r>
            <a:r>
              <a:rPr lang="en-US" sz="2773" b="1" dirty="0" smtClean="0"/>
              <a:t>routers</a:t>
            </a:r>
            <a:endParaRPr lang="en-US" sz="2773" b="1" dirty="0"/>
          </a:p>
        </p:txBody>
      </p:sp>
      <p:sp>
        <p:nvSpPr>
          <p:cNvPr id="2080" name="Rounded Rectangle 2079"/>
          <p:cNvSpPr/>
          <p:nvPr/>
        </p:nvSpPr>
        <p:spPr>
          <a:xfrm>
            <a:off x="12176454" y="11342502"/>
            <a:ext cx="9822703" cy="613682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81" name="Table 20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3286"/>
              </p:ext>
            </p:extLst>
          </p:nvPr>
        </p:nvGraphicFramePr>
        <p:xfrm>
          <a:off x="14915146" y="18444097"/>
          <a:ext cx="5881956" cy="43586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03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21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66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Atom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Description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Area overhead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Read or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write state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0.04%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Read, add, and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write back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0.07%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Predicated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version of 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0.13%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2 RAWs, one each when a predicate is true or false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0.16%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 with a </a:t>
                      </a:r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stateful</a:t>
                      </a:r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 subtraction capability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0.24%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4-way predication (nests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2 </a:t>
                      </a:r>
                      <a:r>
                        <a:rPr lang="en-US" sz="1800" baseline="0" dirty="0" err="1" smtClean="0">
                          <a:latin typeface="Gadugi" charset="0"/>
                          <a:cs typeface="Gadugi" charset="0"/>
                        </a:rPr>
                        <a:t>IfElseRAWs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)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0.58%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Update a pair of state variables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0.96%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82" name="Group 2081"/>
          <p:cNvGrpSpPr/>
          <p:nvPr/>
        </p:nvGrpSpPr>
        <p:grpSpPr>
          <a:xfrm>
            <a:off x="12861450" y="18894508"/>
            <a:ext cx="1623488" cy="3502387"/>
            <a:chOff x="10195761" y="1732002"/>
            <a:chExt cx="2011276" cy="4939383"/>
          </a:xfrm>
        </p:grpSpPr>
        <p:sp>
          <p:nvSpPr>
            <p:cNvPr id="2083" name="Rectangle 2082"/>
            <p:cNvSpPr/>
            <p:nvPr/>
          </p:nvSpPr>
          <p:spPr>
            <a:xfrm>
              <a:off x="10363200" y="1732002"/>
              <a:ext cx="1828800" cy="491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4" name="Straight Arrow Connector 2083"/>
            <p:cNvCxnSpPr/>
            <p:nvPr/>
          </p:nvCxnSpPr>
          <p:spPr>
            <a:xfrm>
              <a:off x="11239500" y="3048000"/>
              <a:ext cx="0" cy="2286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5" name="TextBox 2084"/>
            <p:cNvSpPr txBox="1"/>
            <p:nvPr/>
          </p:nvSpPr>
          <p:spPr>
            <a:xfrm>
              <a:off x="10258475" y="1951291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Least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</a:p>
          </p:txBody>
        </p:sp>
        <p:sp>
          <p:nvSpPr>
            <p:cNvPr id="2086" name="TextBox 2085"/>
            <p:cNvSpPr txBox="1"/>
            <p:nvPr/>
          </p:nvSpPr>
          <p:spPr>
            <a:xfrm>
              <a:off x="10195761" y="5499438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Most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</a:p>
          </p:txBody>
        </p:sp>
      </p:grpSp>
      <p:graphicFrame>
        <p:nvGraphicFramePr>
          <p:cNvPr id="2088" name="Table 20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724454"/>
              </p:ext>
            </p:extLst>
          </p:nvPr>
        </p:nvGraphicFramePr>
        <p:xfrm>
          <a:off x="12733676" y="24372973"/>
          <a:ext cx="8696364" cy="6019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635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79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28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94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9682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Algorithm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LOC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Stages</a:t>
                      </a:r>
                      <a:endParaRPr lang="en-US" sz="2400" b="0" dirty="0" smtClean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Max.</a:t>
                      </a: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</a:t>
                      </a: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atoms/stage</a:t>
                      </a:r>
                      <a:endParaRPr lang="en-US" sz="2400" b="0" baseline="0" dirty="0" smtClean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Min.</a:t>
                      </a: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Atom Required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Bloom filter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29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Heavy hitter detection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35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10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9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Rate Control Protocol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Flowlet</a:t>
                      </a:r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 switching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Sampled </a:t>
                      </a:r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NetFlow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18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HULL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Adaptive Virtual Queue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CONGA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CoDel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57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15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FF0000"/>
                          </a:solidFill>
                          <a:latin typeface="Gadugi" charset="0"/>
                          <a:cs typeface="Gadugi" charset="0"/>
                        </a:rPr>
                        <a:t>Doesn’t map</a:t>
                      </a:r>
                      <a:endParaRPr lang="en-US" sz="2200" b="1" dirty="0">
                        <a:solidFill>
                          <a:srgbClr val="FF0000"/>
                        </a:solidFill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89" name="Title 1"/>
          <p:cNvSpPr txBox="1">
            <a:spLocks/>
          </p:cNvSpPr>
          <p:nvPr/>
        </p:nvSpPr>
        <p:spPr>
          <a:xfrm>
            <a:off x="12776814" y="17552432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family </a:t>
            </a:r>
            <a:r>
              <a:rPr lang="en-US" sz="2773" b="1"/>
              <a:t>of atoms</a:t>
            </a:r>
            <a:endParaRPr lang="en-US" sz="2773" b="1" dirty="0"/>
          </a:p>
        </p:txBody>
      </p:sp>
      <p:sp>
        <p:nvSpPr>
          <p:cNvPr id="2090" name="Rounded Rectangle 2089"/>
          <p:cNvSpPr/>
          <p:nvPr/>
        </p:nvSpPr>
        <p:spPr>
          <a:xfrm>
            <a:off x="12233701" y="23511947"/>
            <a:ext cx="9763661" cy="734905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Title 1"/>
          <p:cNvSpPr txBox="1">
            <a:spLocks/>
          </p:cNvSpPr>
          <p:nvPr/>
        </p:nvSpPr>
        <p:spPr>
          <a:xfrm>
            <a:off x="13007247" y="23472054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Compilation results</a:t>
            </a:r>
          </a:p>
        </p:txBody>
      </p:sp>
      <p:sp>
        <p:nvSpPr>
          <p:cNvPr id="2092" name="Rounded Rectangle 2091"/>
          <p:cNvSpPr/>
          <p:nvPr/>
        </p:nvSpPr>
        <p:spPr>
          <a:xfrm>
            <a:off x="860491" y="18270830"/>
            <a:ext cx="10795000" cy="621044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Title 1"/>
          <p:cNvSpPr txBox="1">
            <a:spLocks/>
          </p:cNvSpPr>
          <p:nvPr/>
        </p:nvSpPr>
        <p:spPr>
          <a:xfrm>
            <a:off x="1669826" y="25976156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 smtClean="0"/>
              <a:t>Two abstractions </a:t>
            </a:r>
            <a:r>
              <a:rPr lang="en-US" sz="2773" b="1" dirty="0"/>
              <a:t>for line-rate programming</a:t>
            </a:r>
          </a:p>
        </p:txBody>
      </p:sp>
      <p:sp>
        <p:nvSpPr>
          <p:cNvPr id="2094" name="TextBox 2093"/>
          <p:cNvSpPr txBox="1"/>
          <p:nvPr/>
        </p:nvSpPr>
        <p:spPr>
          <a:xfrm>
            <a:off x="1379899" y="26974800"/>
            <a:ext cx="83161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Packet transactions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 err="1">
                <a:latin typeface="Gadugi" charset="0"/>
                <a:ea typeface="Gadugi" charset="0"/>
                <a:cs typeface="Gadugi" charset="0"/>
              </a:rPr>
              <a:t>Stateful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C-like syntax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Automatically compile to a </a:t>
            </a:r>
            <a:r>
              <a:rPr lang="en-US" sz="2700" dirty="0" smtClean="0">
                <a:latin typeface="Gadugi" charset="0"/>
                <a:ea typeface="Gadugi" charset="0"/>
                <a:cs typeface="Gadugi" charset="0"/>
              </a:rPr>
              <a:t>router pipeline</a:t>
            </a:r>
          </a:p>
          <a:p>
            <a:pPr marL="700088" lvl="1" indent="-263525">
              <a:buFont typeface="Arial" charset="0"/>
              <a:buChar char="•"/>
            </a:pPr>
            <a:endParaRPr lang="en-US" sz="2700" dirty="0">
              <a:latin typeface="Gadugi" charset="0"/>
              <a:ea typeface="Gadugi" charset="0"/>
              <a:cs typeface="Gadugi" charset="0"/>
            </a:endParaRPr>
          </a:p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Push-In  </a:t>
            </a:r>
            <a:r>
              <a:rPr lang="en-US" sz="2700" dirty="0" smtClean="0">
                <a:latin typeface="Gadugi" charset="0"/>
                <a:ea typeface="Gadugi" charset="0"/>
                <a:cs typeface="Gadugi" charset="0"/>
              </a:rPr>
              <a:t>First-Out (PIFO) 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queues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Expresses many scheduling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Modest area overhead</a:t>
            </a:r>
          </a:p>
        </p:txBody>
      </p:sp>
      <p:sp>
        <p:nvSpPr>
          <p:cNvPr id="2095" name="Content Placeholder 2"/>
          <p:cNvSpPr txBox="1">
            <a:spLocks/>
          </p:cNvSpPr>
          <p:nvPr/>
        </p:nvSpPr>
        <p:spPr>
          <a:xfrm>
            <a:off x="22707600" y="6124783"/>
            <a:ext cx="8763000" cy="2246727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5" indent="-204788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Decades of scheduling algorithms, but no consensus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on</a:t>
            </a:r>
          </a:p>
          <a:p>
            <a:pPr marL="700087" indent="0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 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abstractions 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for scheduling. In contrast to: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Parse graphs for parsing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Match-action tables for forwarding</a:t>
            </a:r>
          </a:p>
          <a:p>
            <a:pPr marL="904875" indent="-204788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The scheduler has very tight timing requirements</a:t>
            </a:r>
          </a:p>
        </p:txBody>
      </p:sp>
      <p:sp>
        <p:nvSpPr>
          <p:cNvPr id="2096" name="Rounded Rectangle 2095"/>
          <p:cNvSpPr/>
          <p:nvPr/>
        </p:nvSpPr>
        <p:spPr>
          <a:xfrm>
            <a:off x="22867741" y="8473752"/>
            <a:ext cx="9052945" cy="1104900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Need an expressive abstraction </a:t>
            </a:r>
            <a:r>
              <a:rPr lang="en-US" sz="3600" dirty="0" smtClean="0">
                <a:latin typeface="Gadugi" charset="0"/>
                <a:cs typeface="Gadugi" charset="0"/>
              </a:rPr>
              <a:t>that can run </a:t>
            </a:r>
            <a:r>
              <a:rPr lang="en-US" sz="3600" dirty="0">
                <a:latin typeface="Gadugi" charset="0"/>
                <a:cs typeface="Gadugi" charset="0"/>
              </a:rPr>
              <a:t>at line rate</a:t>
            </a:r>
          </a:p>
        </p:txBody>
      </p:sp>
      <p:sp>
        <p:nvSpPr>
          <p:cNvPr id="2099" name="Content Placeholder 2"/>
          <p:cNvSpPr txBox="1">
            <a:spLocks/>
          </p:cNvSpPr>
          <p:nvPr/>
        </p:nvSpPr>
        <p:spPr>
          <a:xfrm>
            <a:off x="23172527" y="12074169"/>
            <a:ext cx="8701326" cy="3254982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It decides in what </a:t>
            </a:r>
            <a:r>
              <a:rPr lang="en-US" sz="2430" b="1" dirty="0">
                <a:solidFill>
                  <a:srgbClr val="901028"/>
                </a:solidFill>
                <a:latin typeface="Gadugi" charset="0"/>
                <a:ea typeface="Gadugi" charset="0"/>
                <a:cs typeface="Gadugi" charset="0"/>
              </a:rPr>
              <a:t>order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packets are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sent</a:t>
            </a:r>
          </a:p>
          <a:p>
            <a:pPr marL="904875" indent="-468313"/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E.g., FCFS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priorities, weighted 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fair-queueing</a:t>
            </a:r>
            <a:endParaRPr lang="en-US" sz="243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30" b="1" dirty="0">
                <a:solidFill>
                  <a:srgbClr val="3366FF"/>
                </a:solidFill>
                <a:latin typeface="Gadugi" charset="0"/>
                <a:ea typeface="Gadugi" charset="0"/>
                <a:cs typeface="Gadugi" charset="0"/>
              </a:rPr>
              <a:t>Key observation</a:t>
            </a:r>
          </a:p>
          <a:p>
            <a:pPr marL="904875" indent="-468313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In many algorithms, the order can be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determined before </a:t>
            </a:r>
            <a:r>
              <a:rPr lang="en-US" sz="2430" dirty="0" err="1" smtClean="0">
                <a:latin typeface="Gadugi" charset="0"/>
                <a:ea typeface="Gadugi" charset="0"/>
                <a:cs typeface="Gadugi" charset="0"/>
              </a:rPr>
              <a:t>enqueue</a:t>
            </a:r>
            <a:endParaRPr lang="en-US" sz="2430" dirty="0" smtClean="0">
              <a:latin typeface="Gadugi" charset="0"/>
              <a:ea typeface="Gadugi" charset="0"/>
              <a:cs typeface="Gadugi" charset="0"/>
            </a:endParaRPr>
          </a:p>
          <a:p>
            <a:pPr marL="904875" indent="-468313"/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i.e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., relative order of buffered packets does not change</a:t>
            </a:r>
          </a:p>
        </p:txBody>
      </p:sp>
      <p:sp>
        <p:nvSpPr>
          <p:cNvPr id="2102" name="Title 1"/>
          <p:cNvSpPr txBox="1">
            <a:spLocks/>
          </p:cNvSpPr>
          <p:nvPr/>
        </p:nvSpPr>
        <p:spPr>
          <a:xfrm>
            <a:off x="23383971" y="16270926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The Push-In First-Out Queue</a:t>
            </a:r>
          </a:p>
        </p:txBody>
      </p:sp>
      <p:grpSp>
        <p:nvGrpSpPr>
          <p:cNvPr id="2103" name="Group 2102"/>
          <p:cNvGrpSpPr/>
          <p:nvPr/>
        </p:nvGrpSpPr>
        <p:grpSpPr>
          <a:xfrm>
            <a:off x="23172526" y="17118691"/>
            <a:ext cx="4441171" cy="3365500"/>
            <a:chOff x="2235200" y="2667000"/>
            <a:chExt cx="3098800" cy="3365500"/>
          </a:xfrm>
        </p:grpSpPr>
        <p:sp>
          <p:nvSpPr>
            <p:cNvPr id="2104" name="Rectangle 2103"/>
            <p:cNvSpPr/>
            <p:nvPr/>
          </p:nvSpPr>
          <p:spPr>
            <a:xfrm>
              <a:off x="2235200" y="3238500"/>
              <a:ext cx="3048000" cy="279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5" name="TextBox 2104"/>
            <p:cNvSpPr txBox="1"/>
            <p:nvPr/>
          </p:nvSpPr>
          <p:spPr>
            <a:xfrm>
              <a:off x="2286000" y="26670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adugi" charset="0"/>
                  <a:cs typeface="Gadugi" charset="0"/>
                </a:rPr>
                <a:t>Rank Computation</a:t>
              </a:r>
            </a:p>
          </p:txBody>
        </p:sp>
      </p:grpSp>
      <p:grpSp>
        <p:nvGrpSpPr>
          <p:cNvPr id="2107" name="Group 2106"/>
          <p:cNvGrpSpPr/>
          <p:nvPr/>
        </p:nvGrpSpPr>
        <p:grpSpPr>
          <a:xfrm>
            <a:off x="28266561" y="17118704"/>
            <a:ext cx="3204039" cy="3311111"/>
            <a:chOff x="6397161" y="2548235"/>
            <a:chExt cx="3204039" cy="3311111"/>
          </a:xfrm>
        </p:grpSpPr>
        <p:grpSp>
          <p:nvGrpSpPr>
            <p:cNvPr id="2108" name="Group 2107"/>
            <p:cNvGrpSpPr/>
            <p:nvPr/>
          </p:nvGrpSpPr>
          <p:grpSpPr>
            <a:xfrm>
              <a:off x="6397161" y="2548235"/>
              <a:ext cx="3204039" cy="3311111"/>
              <a:chOff x="6397161" y="2548235"/>
              <a:chExt cx="3204039" cy="3311111"/>
            </a:xfrm>
          </p:grpSpPr>
          <p:grpSp>
            <p:nvGrpSpPr>
              <p:cNvPr id="2110" name="Group 2109"/>
              <p:cNvGrpSpPr/>
              <p:nvPr/>
            </p:nvGrpSpPr>
            <p:grpSpPr>
              <a:xfrm>
                <a:off x="6397161" y="3124200"/>
                <a:ext cx="3204039" cy="2735146"/>
                <a:chOff x="6431622" y="3360854"/>
                <a:chExt cx="3204039" cy="2735146"/>
              </a:xfrm>
            </p:grpSpPr>
            <p:sp>
              <p:nvSpPr>
                <p:cNvPr id="2112" name="Rectangle 2111"/>
                <p:cNvSpPr/>
                <p:nvPr/>
              </p:nvSpPr>
              <p:spPr>
                <a:xfrm>
                  <a:off x="6431622" y="3360854"/>
                  <a:ext cx="3204039" cy="2735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13" name="Group 2112"/>
                <p:cNvGrpSpPr/>
                <p:nvPr/>
              </p:nvGrpSpPr>
              <p:grpSpPr>
                <a:xfrm>
                  <a:off x="6892503" y="4038600"/>
                  <a:ext cx="2175291" cy="1228293"/>
                  <a:chOff x="3906054" y="6114996"/>
                  <a:chExt cx="1050221" cy="563990"/>
                </a:xfrm>
              </p:grpSpPr>
              <p:grpSp>
                <p:nvGrpSpPr>
                  <p:cNvPr id="2114" name="Group 2113"/>
                  <p:cNvGrpSpPr/>
                  <p:nvPr/>
                </p:nvGrpSpPr>
                <p:grpSpPr>
                  <a:xfrm>
                    <a:off x="3906054" y="6114996"/>
                    <a:ext cx="1050221" cy="563990"/>
                    <a:chOff x="3906054" y="6114996"/>
                    <a:chExt cx="1050221" cy="563990"/>
                  </a:xfrm>
                </p:grpSpPr>
                <p:grpSp>
                  <p:nvGrpSpPr>
                    <p:cNvPr id="2116" name="Group 2115"/>
                    <p:cNvGrpSpPr/>
                    <p:nvPr/>
                  </p:nvGrpSpPr>
                  <p:grpSpPr>
                    <a:xfrm>
                      <a:off x="4000499" y="6358104"/>
                      <a:ext cx="955776" cy="320882"/>
                      <a:chOff x="1594855" y="898558"/>
                      <a:chExt cx="832256" cy="317821"/>
                    </a:xfrm>
                  </p:grpSpPr>
                  <p:cxnSp>
                    <p:nvCxnSpPr>
                      <p:cNvPr id="2122" name="Straight Connector 2121"/>
                      <p:cNvCxnSpPr/>
                      <p:nvPr/>
                    </p:nvCxnSpPr>
                    <p:spPr>
                      <a:xfrm>
                        <a:off x="1594855" y="89855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3" name="Straight Connector 2122"/>
                      <p:cNvCxnSpPr/>
                      <p:nvPr/>
                    </p:nvCxnSpPr>
                    <p:spPr>
                      <a:xfrm>
                        <a:off x="1594855" y="121637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4" name="Straight Connector 2123"/>
                      <p:cNvCxnSpPr/>
                      <p:nvPr/>
                    </p:nvCxnSpPr>
                    <p:spPr>
                      <a:xfrm flipV="1">
                        <a:off x="2427111" y="903111"/>
                        <a:ext cx="0" cy="313268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</p:grpSp>
                <p:sp>
                  <p:nvSpPr>
                    <p:cNvPr id="2117" name="Rectangle 2116"/>
                    <p:cNvSpPr/>
                    <p:nvPr/>
                  </p:nvSpPr>
                  <p:spPr>
                    <a:xfrm>
                      <a:off x="4774463" y="6375591"/>
                      <a:ext cx="163401" cy="288746"/>
                    </a:xfrm>
                    <a:prstGeom prst="rect">
                      <a:avLst/>
                    </a:prstGeom>
                    <a:solidFill>
                      <a:srgbClr val="F79646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Gadugi" charset="0"/>
                          <a:cs typeface="Gadugi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118" name="Rectangle 2117"/>
                    <p:cNvSpPr/>
                    <p:nvPr/>
                  </p:nvSpPr>
                  <p:spPr>
                    <a:xfrm>
                      <a:off x="4246332" y="6378211"/>
                      <a:ext cx="163401" cy="288746"/>
                    </a:xfrm>
                    <a:prstGeom prst="rect">
                      <a:avLst/>
                    </a:prstGeom>
                    <a:solidFill>
                      <a:srgbClr val="9BBB59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Gadugi" charset="0"/>
                          <a:cs typeface="Gadugi" charset="0"/>
                        </a:rPr>
                        <a:t>9</a:t>
                      </a:r>
                    </a:p>
                  </p:txBody>
                </p:sp>
                <p:sp>
                  <p:nvSpPr>
                    <p:cNvPr id="2119" name="Rectangle 2118"/>
                    <p:cNvSpPr/>
                    <p:nvPr/>
                  </p:nvSpPr>
                  <p:spPr>
                    <a:xfrm>
                      <a:off x="4424539" y="6376469"/>
                      <a:ext cx="163401" cy="28874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Gadugi" charset="0"/>
                          <a:cs typeface="Gadugi" charset="0"/>
                        </a:rPr>
                        <a:t>8</a:t>
                      </a:r>
                    </a:p>
                  </p:txBody>
                </p:sp>
                <p:cxnSp>
                  <p:nvCxnSpPr>
                    <p:cNvPr id="2120" name="Straight Arrow Connector 2119"/>
                    <p:cNvCxnSpPr/>
                    <p:nvPr/>
                  </p:nvCxnSpPr>
                  <p:spPr>
                    <a:xfrm flipH="1">
                      <a:off x="3906054" y="6122857"/>
                      <a:ext cx="515025" cy="0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tailEnd type="none"/>
                    </a:ln>
                    <a:effectLst/>
                  </p:spPr>
                </p:cxnSp>
                <p:cxnSp>
                  <p:nvCxnSpPr>
                    <p:cNvPr id="2121" name="Straight Arrow Connector 2120"/>
                    <p:cNvCxnSpPr/>
                    <p:nvPr/>
                  </p:nvCxnSpPr>
                  <p:spPr>
                    <a:xfrm flipV="1">
                      <a:off x="4414905" y="6114996"/>
                      <a:ext cx="0" cy="25367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headEnd type="triangle" w="lg" len="lg"/>
                      <a:tailEnd type="none"/>
                    </a:ln>
                    <a:effectLst/>
                  </p:spPr>
                </p:cxnSp>
              </p:grpSp>
              <p:sp>
                <p:nvSpPr>
                  <p:cNvPr id="2115" name="Rectangle 2114"/>
                  <p:cNvSpPr/>
                  <p:nvPr/>
                </p:nvSpPr>
                <p:spPr>
                  <a:xfrm>
                    <a:off x="4600575" y="6378575"/>
                    <a:ext cx="163401" cy="288746"/>
                  </a:xfrm>
                  <a:prstGeom prst="rect">
                    <a:avLst/>
                  </a:prstGeom>
                  <a:solidFill>
                    <a:srgbClr val="FF6666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457223">
                      <a:defRPr/>
                    </a:pPr>
                    <a:r>
                      <a:rPr lang="en-US" sz="2000" kern="0" dirty="0">
                        <a:latin typeface="Gadugi" charset="0"/>
                        <a:cs typeface="Gadugi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2111" name="TextBox 2110"/>
              <p:cNvSpPr txBox="1"/>
              <p:nvPr/>
            </p:nvSpPr>
            <p:spPr>
              <a:xfrm>
                <a:off x="6438900" y="2548235"/>
                <a:ext cx="304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Gadugi" charset="0"/>
                    <a:cs typeface="Gadugi" charset="0"/>
                  </a:rPr>
                  <a:t>PIFO Scheduler</a:t>
                </a:r>
              </a:p>
            </p:txBody>
          </p:sp>
        </p:grpSp>
        <p:cxnSp>
          <p:nvCxnSpPr>
            <p:cNvPr id="2109" name="Straight Arrow Connector 2108"/>
            <p:cNvCxnSpPr/>
            <p:nvPr/>
          </p:nvCxnSpPr>
          <p:spPr>
            <a:xfrm>
              <a:off x="9029700" y="4686300"/>
              <a:ext cx="304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tailEnd type="arrow" w="lg" len="lg"/>
            </a:ln>
            <a:effectLst/>
          </p:spPr>
        </p:cxnSp>
      </p:grpSp>
      <p:sp>
        <p:nvSpPr>
          <p:cNvPr id="2127" name="TextBox 2126"/>
          <p:cNvSpPr txBox="1"/>
          <p:nvPr/>
        </p:nvSpPr>
        <p:spPr>
          <a:xfrm>
            <a:off x="23647754" y="21017451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dugi" charset="0"/>
                <a:cs typeface="Gadugi" charset="0"/>
              </a:rPr>
              <a:t>(programmable)</a:t>
            </a:r>
          </a:p>
        </p:txBody>
      </p:sp>
      <p:sp>
        <p:nvSpPr>
          <p:cNvPr id="2128" name="TextBox 2127"/>
          <p:cNvSpPr txBox="1"/>
          <p:nvPr/>
        </p:nvSpPr>
        <p:spPr>
          <a:xfrm>
            <a:off x="28345690" y="2101298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dugi" charset="0"/>
                <a:cs typeface="Gadugi" charset="0"/>
              </a:rPr>
              <a:t>(fixed logic)</a:t>
            </a:r>
          </a:p>
        </p:txBody>
      </p:sp>
      <p:sp>
        <p:nvSpPr>
          <p:cNvPr id="2130" name="Rounded Rectangle 2129"/>
          <p:cNvSpPr/>
          <p:nvPr/>
        </p:nvSpPr>
        <p:spPr>
          <a:xfrm>
            <a:off x="23088600" y="21576893"/>
            <a:ext cx="8907673" cy="1201120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Rank computation is a packet transaction</a:t>
            </a:r>
          </a:p>
          <a:p>
            <a:pPr algn="ctr"/>
            <a:r>
              <a:rPr lang="en-US" sz="3600" dirty="0">
                <a:latin typeface="Gadugi" charset="0"/>
                <a:cs typeface="Gadugi" charset="0"/>
              </a:rPr>
              <a:t>(e.g., WFQ, strict priorities, shaping)</a:t>
            </a:r>
          </a:p>
        </p:txBody>
      </p:sp>
      <p:sp>
        <p:nvSpPr>
          <p:cNvPr id="2131" name="Rounded Rectangle 2130"/>
          <p:cNvSpPr/>
          <p:nvPr/>
        </p:nvSpPr>
        <p:spPr>
          <a:xfrm>
            <a:off x="23317200" y="22923914"/>
            <a:ext cx="8295430" cy="118312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Generalizes to hierarchical scheduling)</a:t>
            </a:r>
          </a:p>
        </p:txBody>
      </p:sp>
      <p:sp>
        <p:nvSpPr>
          <p:cNvPr id="2132" name="Rounded Rectangle 2131"/>
          <p:cNvSpPr/>
          <p:nvPr/>
        </p:nvSpPr>
        <p:spPr>
          <a:xfrm>
            <a:off x="23010250" y="25014679"/>
            <a:ext cx="8986023" cy="584632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Title 1"/>
          <p:cNvSpPr txBox="1">
            <a:spLocks/>
          </p:cNvSpPr>
          <p:nvPr/>
        </p:nvSpPr>
        <p:spPr>
          <a:xfrm>
            <a:off x="23549781" y="24841200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Hardware implementation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3161" y="25664413"/>
            <a:ext cx="6949010" cy="3350710"/>
          </a:xfrm>
          <a:prstGeom prst="rect">
            <a:avLst/>
          </a:prstGeom>
        </p:spPr>
      </p:pic>
      <p:sp>
        <p:nvSpPr>
          <p:cNvPr id="2188" name="Rounded Rectangle 2187"/>
          <p:cNvSpPr/>
          <p:nvPr/>
        </p:nvSpPr>
        <p:spPr>
          <a:xfrm>
            <a:off x="23164800" y="29291334"/>
            <a:ext cx="8727121" cy="110396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Meets timing </a:t>
            </a:r>
            <a:r>
              <a:rPr lang="en-US" sz="3600" dirty="0" smtClean="0">
                <a:latin typeface="Gadugi" charset="0"/>
                <a:cs typeface="Gadugi" charset="0"/>
              </a:rPr>
              <a:t>@ 1 </a:t>
            </a:r>
            <a:r>
              <a:rPr lang="en-US" sz="3600" dirty="0">
                <a:latin typeface="Gadugi" charset="0"/>
                <a:cs typeface="Gadugi" charset="0"/>
              </a:rPr>
              <a:t>GHz, 4% area overhead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2642" y="3294256"/>
            <a:ext cx="2498158" cy="1398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960" y="3473231"/>
            <a:ext cx="3962399" cy="13740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949" y="12336340"/>
            <a:ext cx="7847213" cy="3539161"/>
          </a:xfrm>
          <a:prstGeom prst="rect">
            <a:avLst/>
          </a:prstGeom>
        </p:spPr>
      </p:pic>
      <p:sp>
        <p:nvSpPr>
          <p:cNvPr id="224" name="Rounded Rectangle 223"/>
          <p:cNvSpPr/>
          <p:nvPr/>
        </p:nvSpPr>
        <p:spPr>
          <a:xfrm>
            <a:off x="12420600" y="15790008"/>
            <a:ext cx="9226808" cy="116416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Atom = action unit + state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 router’s atoms form its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instruction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55505" y="6305902"/>
            <a:ext cx="8864600" cy="3092537"/>
          </a:xfrm>
          <a:prstGeom prst="rect">
            <a:avLst/>
          </a:prstGeom>
        </p:spPr>
      </p:pic>
      <p:sp>
        <p:nvSpPr>
          <p:cNvPr id="226" name="Rounded Rectangle 225"/>
          <p:cNvSpPr/>
          <p:nvPr/>
        </p:nvSpPr>
        <p:spPr>
          <a:xfrm>
            <a:off x="13916398" y="9423192"/>
            <a:ext cx="6235211" cy="1100666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adugi" charset="0"/>
                <a:cs typeface="Gadugi" charset="0"/>
              </a:rPr>
              <a:t>Program in C-like DSL,</a:t>
            </a:r>
          </a:p>
          <a:p>
            <a:pPr algn="ctr"/>
            <a:r>
              <a:rPr lang="en-US" sz="3600" dirty="0" smtClean="0">
                <a:latin typeface="Gadugi" charset="0"/>
                <a:cs typeface="Gadugi" charset="0"/>
              </a:rPr>
              <a:t> compile to run at line-rate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3142072" y="18009319"/>
            <a:ext cx="4606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buFontTx/>
              <a:buAutoNum type="arabicPeriod"/>
              <a:defRPr/>
            </a:pP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f = flow(p)</a:t>
            </a:r>
          </a:p>
          <a:p>
            <a:pPr marL="342900" indent="-342900" defTabSz="457200">
              <a:buFontTx/>
              <a:buAutoNum type="arabicPeriod"/>
              <a:defRPr/>
            </a:pPr>
            <a:r>
              <a:rPr lang="en-US" sz="2200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= max(T[f].finish,                	               </a:t>
            </a:r>
            <a:r>
              <a:rPr lang="en-US" sz="2200" kern="0" dirty="0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     </a:t>
            </a:r>
            <a:r>
              <a:rPr lang="en-US" sz="2200" kern="0" dirty="0" err="1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virtual_time</a:t>
            </a: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)</a:t>
            </a:r>
          </a:p>
          <a:p>
            <a:pPr marL="342900" indent="-342900" defTabSz="457200">
              <a:buFontTx/>
              <a:buAutoNum type="arabicPeriod"/>
              <a:defRPr/>
            </a:pP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T[f].finish = </a:t>
            </a:r>
            <a:r>
              <a:rPr lang="en-US" sz="2200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200" kern="0" dirty="0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+ </a:t>
            </a:r>
            <a:r>
              <a:rPr lang="en-US" sz="2200" kern="0" dirty="0" err="1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p.len</a:t>
            </a:r>
            <a:r>
              <a:rPr lang="en-US" sz="2200" kern="0" dirty="0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200" kern="0" dirty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/ </a:t>
            </a:r>
            <a:r>
              <a:rPr lang="en-US" sz="2200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p.w</a:t>
            </a:r>
            <a:endParaRPr lang="en-US" sz="2200" kern="0" dirty="0">
              <a:solidFill>
                <a:prstClr val="black"/>
              </a:solidFill>
              <a:latin typeface="Gadugi" charset="0"/>
              <a:ea typeface="Gadugi" charset="0"/>
              <a:cs typeface="Gadugi" charset="0"/>
            </a:endParaRPr>
          </a:p>
          <a:p>
            <a:pPr marL="342900" indent="-342900" defTabSz="457200">
              <a:buFontTx/>
              <a:buAutoNum type="arabicPeriod"/>
              <a:defRPr/>
            </a:pPr>
            <a:r>
              <a:rPr lang="en-US" sz="2200" kern="0" dirty="0" err="1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p.rank</a:t>
            </a:r>
            <a:r>
              <a:rPr lang="en-US" sz="2200" kern="0" dirty="0" smtClean="0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 = </a:t>
            </a:r>
            <a:r>
              <a:rPr lang="en-US" sz="2200" kern="0" dirty="0" err="1">
                <a:solidFill>
                  <a:prstClr val="black"/>
                </a:solidFill>
                <a:latin typeface="Gadugi" charset="0"/>
                <a:ea typeface="Gadugi" charset="0"/>
                <a:cs typeface="Gadugi" charset="0"/>
              </a:rPr>
              <a:t>p.start</a:t>
            </a:r>
            <a:endParaRPr lang="en-US" sz="2200" kern="0" dirty="0">
              <a:solidFill>
                <a:prstClr val="black"/>
              </a:solidFill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106" name="Right Arrow 2105"/>
          <p:cNvSpPr/>
          <p:nvPr/>
        </p:nvSpPr>
        <p:spPr>
          <a:xfrm>
            <a:off x="27606077" y="18793871"/>
            <a:ext cx="613239" cy="342900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7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504</Words>
  <Application>Microsoft Macintosh PowerPoint</Application>
  <PresentationFormat>Custom</PresentationFormat>
  <Paragraphs>163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Gadugi</vt:lpstr>
      <vt:lpstr>Arial</vt:lpstr>
      <vt:lpstr>Office Theme</vt:lpstr>
      <vt:lpstr>think-cell Slide</vt:lpstr>
      <vt:lpstr>PowerPoint Presentation</vt:lpstr>
    </vt:vector>
  </TitlesOfParts>
  <Company>Abbott Laboratories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Packet Transactions: Programming the Data Plane at Line Rate</dc:title>
  <dc:creator>Dondapati, Tejaswi</dc:creator>
  <cp:lastModifiedBy>Microsoft Office User</cp:lastModifiedBy>
  <cp:revision>354</cp:revision>
  <cp:lastPrinted>2015-11-18T19:46:51Z</cp:lastPrinted>
  <dcterms:created xsi:type="dcterms:W3CDTF">2015-11-18T16:41:48Z</dcterms:created>
  <dcterms:modified xsi:type="dcterms:W3CDTF">2016-07-09T18:48:58Z</dcterms:modified>
</cp:coreProperties>
</file>